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8" r:id="rId5"/>
  </p:sldMasterIdLst>
  <p:notesMasterIdLst>
    <p:notesMasterId r:id="rId19"/>
  </p:notesMasterIdLst>
  <p:sldIdLst>
    <p:sldId id="878" r:id="rId6"/>
    <p:sldId id="2145707592" r:id="rId7"/>
    <p:sldId id="2145707518" r:id="rId8"/>
    <p:sldId id="2145707594" r:id="rId9"/>
    <p:sldId id="565" r:id="rId10"/>
    <p:sldId id="262" r:id="rId11"/>
    <p:sldId id="2145707590" r:id="rId12"/>
    <p:sldId id="2145707588" r:id="rId13"/>
    <p:sldId id="2145707593" r:id="rId14"/>
    <p:sldId id="275" r:id="rId15"/>
    <p:sldId id="563" r:id="rId16"/>
    <p:sldId id="2145707453" r:id="rId17"/>
    <p:sldId id="39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E47633-4A57-0CA5-E68D-BBDBFE7B2DC0}" name="John van der Sar (IenW)" initials="JvdS" userId="John van der Sar (IenW)" providerId="None"/>
  <p188:author id="{897ED751-ADCD-1C57-B625-6D94A05C3BFF}" name="Floor, J.W.G. (Jan) - DGMo" initials="JF" userId="S::jan-willem.floor@minienw.nl::12ba97e7-5e8d-4fc4-b35d-d12272b1f180" providerId="AD"/>
  <p188:author id="{81C362BC-5DD2-0EB4-A6C3-C1D601ACF3ED}" name="Gründeman, S.A. (Stijn) - DGMo" initials="GS(-D" userId="S::stijn.grundeman@minienw.nl::bfbbe097-fc20-48ee-bdc1-f9f6977ba2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0.1804036142905196"/>
          <c:y val="9.4387548793735829E-2"/>
          <c:w val="0.63266079714773882"/>
          <c:h val="0.87840489450377002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Verdeling bruto opbrengsten in 2027 (€ 1084 mln.)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D52-41AA-8CC0-F7DC8F0B3701}"/>
              </c:ext>
            </c:extLst>
          </c:dPt>
          <c:dPt>
            <c:idx val="1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accent3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52-41AA-8CC0-F7DC8F0B370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D52-41AA-8CC0-F7DC8F0B370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52-41AA-8CC0-F7DC8F0B3701}"/>
              </c:ext>
            </c:extLst>
          </c:dPt>
          <c:dLbls>
            <c:dLbl>
              <c:idx val="0"/>
              <c:layout>
                <c:manualLayout>
                  <c:x val="-0.21000318739861495"/>
                  <c:y val="5.3632654336243583E-2"/>
                </c:manualLayout>
              </c:layout>
              <c:tx>
                <c:rich>
                  <a:bodyPr/>
                  <a:lstStyle/>
                  <a:p>
                    <a:fld id="{255AD467-24E6-4B8F-AD59-CDEDEA8D72D3}" type="CATEGORYNAME">
                      <a:rPr lang="en-US"/>
                      <a:pPr/>
                      <a:t>[CATEGORIENAAM]</a:t>
                    </a:fld>
                    <a:r>
                      <a:rPr lang="en-US" baseline="0" dirty="0"/>
                      <a:t>
</a:t>
                    </a:r>
                    <a:fld id="{2155DD3B-B824-43AE-9722-F748B1B14DA4}" type="VALUE">
                      <a:rPr lang="en-US" baseline="0" smtClean="0"/>
                      <a:pPr/>
                      <a:t>[WAARDE]</a:t>
                    </a:fld>
                    <a:r>
                      <a:rPr lang="en-US" baseline="0" dirty="0" err="1"/>
                      <a:t>mln</a:t>
                    </a:r>
                    <a:r>
                      <a:rPr lang="en-US" baseline="0" dirty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D52-41AA-8CC0-F7DC8F0B3701}"/>
                </c:ext>
              </c:extLst>
            </c:dLbl>
            <c:dLbl>
              <c:idx val="1"/>
              <c:layout>
                <c:manualLayout>
                  <c:x val="0.13955047797143885"/>
                  <c:y val="-0.21335515091155152"/>
                </c:manualLayout>
              </c:layout>
              <c:tx>
                <c:rich>
                  <a:bodyPr/>
                  <a:lstStyle/>
                  <a:p>
                    <a:fld id="{BB0ED47C-3D46-4FC2-819D-21B269E3A826}" type="CATEGORYNAME">
                      <a:rPr lang="en-US"/>
                      <a:pPr/>
                      <a:t>[CATEGORIENAAM]</a:t>
                    </a:fld>
                    <a:r>
                      <a:rPr lang="en-US" baseline="0" dirty="0"/>
                      <a:t>
</a:t>
                    </a:r>
                    <a:fld id="{A95809D3-F030-4F3A-8A76-A5B064E27DD1}" type="VALUE">
                      <a:rPr lang="en-US" baseline="0" smtClean="0"/>
                      <a:pPr/>
                      <a:t>[WAARDE]</a:t>
                    </a:fld>
                    <a:r>
                      <a:rPr lang="en-US" baseline="0" dirty="0" err="1"/>
                      <a:t>mln</a:t>
                    </a:r>
                    <a:r>
                      <a:rPr lang="en-US" baseline="0" dirty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D52-41AA-8CC0-F7DC8F0B3701}"/>
                </c:ext>
              </c:extLst>
            </c:dLbl>
            <c:dLbl>
              <c:idx val="2"/>
              <c:layout>
                <c:manualLayout>
                  <c:x val="0.20866748422540746"/>
                  <c:y val="9.0399744951163111E-2"/>
                </c:manualLayout>
              </c:layout>
              <c:tx>
                <c:rich>
                  <a:bodyPr/>
                  <a:lstStyle/>
                  <a:p>
                    <a:fld id="{37DC9D5C-E0C2-42B6-AA2B-1EE36A5A3284}" type="CATEGORYNAME">
                      <a:rPr lang="en-US"/>
                      <a:pPr/>
                      <a:t>[CATEGORIENAAM]</a:t>
                    </a:fld>
                    <a:r>
                      <a:rPr lang="en-US" baseline="0" dirty="0"/>
                      <a:t>
</a:t>
                    </a:r>
                    <a:fld id="{27DBF038-D045-47BD-AE29-5AB274FFADAB}" type="VALUE">
                      <a:rPr lang="en-US" baseline="0" smtClean="0"/>
                      <a:pPr/>
                      <a:t>[WAARDE]</a:t>
                    </a:fld>
                    <a:r>
                      <a:rPr lang="en-US" baseline="0" dirty="0" err="1"/>
                      <a:t>mln</a:t>
                    </a:r>
                    <a:r>
                      <a:rPr lang="en-US" baseline="0" dirty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D52-41AA-8CC0-F7DC8F0B3701}"/>
                </c:ext>
              </c:extLst>
            </c:dLbl>
            <c:dLbl>
              <c:idx val="3"/>
              <c:layout>
                <c:manualLayout>
                  <c:x val="0.1150820877026103"/>
                  <c:y val="0.17575161771339898"/>
                </c:manualLayout>
              </c:layout>
              <c:tx>
                <c:rich>
                  <a:bodyPr/>
                  <a:lstStyle/>
                  <a:p>
                    <a:fld id="{A01B311E-8001-4F28-A5C0-9AF7E4B65DF9}" type="CATEGORYNAME">
                      <a:rPr lang="en-US"/>
                      <a:pPr/>
                      <a:t>[CATEGORIENAAM]</a:t>
                    </a:fld>
                    <a:r>
                      <a:rPr lang="en-US" baseline="0" dirty="0"/>
                      <a:t>
</a:t>
                    </a:r>
                    <a:fld id="{C48F8E6B-D30C-47CF-8BAC-8E227BC79B34}" type="VALUE">
                      <a:rPr lang="en-US" baseline="0" smtClean="0"/>
                      <a:pPr/>
                      <a:t>[WAARDE]</a:t>
                    </a:fld>
                    <a:r>
                      <a:rPr lang="en-US" baseline="0" dirty="0" err="1"/>
                      <a:t>mln</a:t>
                    </a:r>
                    <a:r>
                      <a:rPr lang="en-US" baseline="0" dirty="0"/>
                      <a:t>.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D52-41AA-8CC0-F7DC8F0B3701}"/>
                </c:ext>
              </c:extLst>
            </c:dLbl>
            <c:spPr>
              <a:noFill/>
              <a:ln>
                <a:solidFill>
                  <a:schemeClr val="accent3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Terugsluis</c:v>
                </c:pt>
                <c:pt idx="1">
                  <c:v>Fiscale derving</c:v>
                </c:pt>
                <c:pt idx="2">
                  <c:v>Exploitatiekosten</c:v>
                </c:pt>
                <c:pt idx="3">
                  <c:v>Terugbetaling Realisatiekosten</c:v>
                </c:pt>
              </c:strCache>
            </c:strRef>
          </c:cat>
          <c:val>
            <c:numRef>
              <c:f>Blad1!$B$2:$B$5</c:f>
              <c:numCache>
                <c:formatCode>"€"#,##0_);[Red]\("€"#,##0\)</c:formatCode>
                <c:ptCount val="4"/>
                <c:pt idx="0">
                  <c:v>469</c:v>
                </c:pt>
                <c:pt idx="1">
                  <c:v>328</c:v>
                </c:pt>
                <c:pt idx="2">
                  <c:v>148</c:v>
                </c:pt>
                <c:pt idx="3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52-41AA-8CC0-F7DC8F0B37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8BA0-4568-471E-9EDD-9773E3A2DA44}" type="datetimeFigureOut">
              <a:rPr lang="nl-NL" smtClean="0"/>
              <a:t>19-11-2025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566B1-33EA-42C7-B157-75798DEE3A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684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70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4A9B1-9A67-3B7F-F349-CE02EA7A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D3E42D-8EA5-EFAA-7ED2-6D1F9E56A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A7BE83E-3E64-9C9B-95A9-BA7896F12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sz="11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4E0AC6-BA9A-33B9-8521-38F644D9B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6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46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9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Resultaat bereikt op basis van: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Modelstudies uitwijk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NL" dirty="0"/>
              <a:t>Ervaringen wegbeheerders en sector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87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9475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02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4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07000"/>
              </a:lnSpc>
              <a:buFont typeface="Arial" panose="020B0604020202020204" pitchFamily="34" charset="0"/>
              <a:buNone/>
            </a:pPr>
            <a:endParaRPr lang="nl-N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9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95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" y="0"/>
            <a:ext cx="12192000" cy="1682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18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83621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982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5267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0890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986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3434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388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78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13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446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578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58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1426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25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8109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6205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3696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390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4368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0156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2362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82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978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1727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8723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1306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0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060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64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59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" y="0"/>
            <a:ext cx="12192000" cy="16827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31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468000"/>
          <a:lstStyle/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48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3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300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3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2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 hasCustomPrompt="1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 hasCustomPrompt="1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10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 hasCustomPrompt="1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7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32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321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956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274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06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90900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5444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8362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0356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42139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 hasCustomPrompt="1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8094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" y="0"/>
            <a:ext cx="12182611" cy="16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226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088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4554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0263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19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837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3381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8006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066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743864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106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29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33476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 hasCustomPrompt="1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2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74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880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2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6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2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7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2FF66E6-B0E4-0510-D3B8-5B924FF9185D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EA43C6AC-B73B-BF3D-250C-00266360E86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5AA0E03-B13E-A876-4A3D-C214B69C466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6553200" y="1471533"/>
            <a:ext cx="5004000" cy="2336400"/>
          </a:xfrm>
        </p:spPr>
        <p:txBody>
          <a:bodyPr anchor="b">
            <a:normAutofit/>
          </a:bodyPr>
          <a:lstStyle/>
          <a:p>
            <a:r>
              <a:rPr lang="nl-NL" dirty="0"/>
              <a:t>Vrachtwagenheffing</a:t>
            </a:r>
            <a:br>
              <a:rPr lang="nl-NL" dirty="0"/>
            </a:br>
            <a:r>
              <a:rPr lang="nl-NL" dirty="0"/>
              <a:t>en terugsluis</a:t>
            </a:r>
            <a:r>
              <a:rPr lang="nl-NL" sz="3200" i="1" dirty="0"/>
              <a:t> </a:t>
            </a:r>
            <a:br>
              <a:rPr lang="nl-NL" sz="3200" i="1" dirty="0"/>
            </a:br>
            <a:endParaRPr lang="nl-NL" i="1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Luuk Spee</a:t>
            </a:r>
          </a:p>
          <a:p>
            <a:endParaRPr lang="nl-NL" dirty="0"/>
          </a:p>
          <a:p>
            <a:r>
              <a:rPr lang="nl-NL" dirty="0" err="1"/>
              <a:t>Lean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Green </a:t>
            </a:r>
            <a:r>
              <a:rPr lang="nl-NL" dirty="0" err="1"/>
              <a:t>Summit</a:t>
            </a:r>
            <a:r>
              <a:rPr lang="nl-NL" dirty="0"/>
              <a:t> 2025</a:t>
            </a:r>
          </a:p>
          <a:p>
            <a:r>
              <a:rPr lang="nl-NL" dirty="0"/>
              <a:t>26 november 2025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9" name="Tijdelijke aanduiding voor afbeelding 8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20317" b="-1"/>
          <a:stretch/>
        </p:blipFill>
        <p:spPr>
          <a:xfrm>
            <a:off x="20" y="10"/>
            <a:ext cx="6099155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51954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voertuig, transport, Landvoertuig, tekst&#10;&#10;Automatisch gegenereerde beschrijving">
            <a:extLst>
              <a:ext uri="{FF2B5EF4-FFF2-40B4-BE49-F238E27FC236}">
                <a16:creationId xmlns:a16="http://schemas.microsoft.com/office/drawing/2014/main" id="{9D785CC3-615A-F492-978C-BA61DF9BA9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r="33864"/>
          <a:stretch/>
        </p:blipFill>
        <p:spPr>
          <a:xfrm>
            <a:off x="0" y="0"/>
            <a:ext cx="6098242" cy="6858000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05037C-7A7B-EB28-3A91-D6CABC58DE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itel 9">
            <a:extLst>
              <a:ext uri="{FF2B5EF4-FFF2-40B4-BE49-F238E27FC236}">
                <a16:creationId xmlns:a16="http://schemas.microsoft.com/office/drawing/2014/main" id="{8F47B2AE-C281-DD6D-158B-30C94331A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9" y="572458"/>
            <a:ext cx="5003800" cy="947738"/>
          </a:xfrm>
        </p:spPr>
        <p:txBody>
          <a:bodyPr>
            <a:normAutofit fontScale="90000"/>
          </a:bodyPr>
          <a:lstStyle/>
          <a:p>
            <a:r>
              <a:rPr lang="nl-NL" dirty="0"/>
              <a:t>Stimuleren emissievrij vrachtvervoer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135DBFE-449E-F488-8FF4-F7D67F05C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199" y="1755921"/>
            <a:ext cx="5334000" cy="4626529"/>
          </a:xfrm>
        </p:spPr>
        <p:txBody>
          <a:bodyPr>
            <a:normAutofit fontScale="85000" lnSpcReduction="2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Aanschafsubsidie Zero-Emissie Trucks (</a:t>
            </a:r>
            <a:r>
              <a:rPr kumimoji="0" lang="nl-NL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AanZET</a:t>
            </a:r>
            <a:r>
              <a:rPr kumimoji="0" lang="nl-NL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lang="nl-NL" dirty="0"/>
          </a:p>
          <a:p>
            <a:pPr lvl="1"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sz="1900" dirty="0"/>
              <a:t>30 september 2025 en Q1 2026</a:t>
            </a:r>
            <a:br>
              <a:rPr lang="nl-NL" sz="1900" dirty="0"/>
            </a:br>
            <a:r>
              <a:rPr lang="nl-NL" sz="1900" dirty="0"/>
              <a:t> </a:t>
            </a:r>
          </a:p>
          <a:p>
            <a:pPr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dirty="0"/>
              <a:t>Subsidieregeling Private Laadinfrastructuur (</a:t>
            </a:r>
            <a:r>
              <a:rPr lang="nl-NL" dirty="0" err="1"/>
              <a:t>SPriLa</a:t>
            </a:r>
            <a:r>
              <a:rPr lang="nl-NL" dirty="0"/>
              <a:t>)</a:t>
            </a:r>
          </a:p>
          <a:p>
            <a:pPr lvl="1"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dirty="0"/>
              <a:t>Q1 2026</a:t>
            </a:r>
            <a:br>
              <a:rPr lang="nl-NL" dirty="0"/>
            </a:br>
            <a:endParaRPr lang="nl-NL" dirty="0"/>
          </a:p>
          <a:p>
            <a:pPr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dirty="0"/>
              <a:t>Subsidieregeling Waterstof in Mobiliteit (SWIM)</a:t>
            </a:r>
          </a:p>
          <a:p>
            <a:pPr lvl="1"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dirty="0"/>
              <a:t>Q2 2026</a:t>
            </a:r>
            <a:br>
              <a:rPr lang="nl-NL" dirty="0"/>
            </a:br>
            <a:endParaRPr lang="nl-NL" dirty="0"/>
          </a:p>
          <a:p>
            <a:pPr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dirty="0"/>
              <a:t>Electric Road Systems</a:t>
            </a:r>
          </a:p>
          <a:p>
            <a:pPr lvl="1">
              <a:lnSpc>
                <a:spcPct val="100000"/>
              </a:lnSpc>
              <a:buFont typeface="Verdana" panose="020B0604030504040204" pitchFamily="34" charset="0"/>
              <a:buChar char="›"/>
            </a:pPr>
            <a:r>
              <a:rPr lang="nl-NL" sz="2100" dirty="0"/>
              <a:t>Verkenning naar bovenleiding op twee corridors naar DL en BE.</a:t>
            </a:r>
          </a:p>
        </p:txBody>
      </p:sp>
    </p:spTree>
    <p:extLst>
      <p:ext uri="{BB962C8B-B14F-4D97-AF65-F5344CB8AC3E}">
        <p14:creationId xmlns:p14="http://schemas.microsoft.com/office/powerpoint/2010/main" val="549572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B782E93-38F9-F73A-C161-48F4F5B17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dirty="0"/>
              <a:t>Vijf maatregelen:</a:t>
            </a:r>
          </a:p>
          <a:p>
            <a:pPr marL="457200" indent="-457200">
              <a:lnSpc>
                <a:spcPct val="100000"/>
              </a:lnSpc>
              <a:buFont typeface="+mj-lt"/>
              <a:buAutoNum type="alphaUcPeriod"/>
            </a:pPr>
            <a:r>
              <a:rPr lang="nl-NL" dirty="0"/>
              <a:t>Meten &amp; verbeteren CO</a:t>
            </a:r>
            <a:r>
              <a:rPr lang="nl-NL" sz="2400" baseline="-25000" dirty="0">
                <a:effectLst/>
              </a:rPr>
              <a:t>2</a:t>
            </a:r>
            <a:r>
              <a:rPr lang="nl-NL" dirty="0"/>
              <a:t>-emissies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</a:pPr>
            <a:r>
              <a:rPr lang="nl-NL" dirty="0"/>
              <a:t>Subsidieregeling Samenwerking In de Logistieke Keten (</a:t>
            </a:r>
            <a:r>
              <a:rPr lang="nl-NL" dirty="0" err="1"/>
              <a:t>SiLK</a:t>
            </a:r>
            <a:r>
              <a:rPr lang="nl-NL" dirty="0"/>
              <a:t>)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</a:pPr>
            <a:r>
              <a:rPr lang="nl-NL" dirty="0"/>
              <a:t>Onderzoeken toelating Super-</a:t>
            </a:r>
            <a:r>
              <a:rPr lang="nl-NL" dirty="0" err="1"/>
              <a:t>EcoCombi</a:t>
            </a:r>
            <a:r>
              <a:rPr lang="nl-NL" dirty="0"/>
              <a:t> (SEC)</a:t>
            </a:r>
          </a:p>
          <a:p>
            <a:pPr marL="457200" indent="-457200">
              <a:buFont typeface="+mj-lt"/>
              <a:buAutoNum type="alphaUcPeriod"/>
            </a:pPr>
            <a:r>
              <a:rPr lang="nl-NL" dirty="0"/>
              <a:t>Inrichten Expertisehuis Logistiek</a:t>
            </a:r>
          </a:p>
          <a:p>
            <a:pPr marL="457200" indent="-457200">
              <a:lnSpc>
                <a:spcPct val="110000"/>
              </a:lnSpc>
              <a:buFont typeface="+mj-lt"/>
              <a:buAutoNum type="alphaUcPeriod"/>
            </a:pPr>
            <a:r>
              <a:rPr lang="nl-NL" dirty="0"/>
              <a:t>Digitaliseren midden- en kleinbedrijf (mkb)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29957C2-3469-CF3B-F553-2FC189DD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Logistieke efficiëntie</a:t>
            </a:r>
          </a:p>
        </p:txBody>
      </p:sp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DA9A1CB2-2AAF-1C99-57E9-8BCC5BA353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r="20363"/>
          <a:stretch/>
        </p:blipFill>
        <p:spPr/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E9F55F2-5AD3-E8BF-2020-BA733D9044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013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5C20D-0B7B-BBE5-63F0-35C557590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>
            <a:extLst>
              <a:ext uri="{FF2B5EF4-FFF2-40B4-BE49-F238E27FC236}">
                <a16:creationId xmlns:a16="http://schemas.microsoft.com/office/drawing/2014/main" id="{C47F5F3C-DC5A-9C2F-D9AC-5FD4CD9F0017}"/>
              </a:ext>
            </a:extLst>
          </p:cNvPr>
          <p:cNvSpPr/>
          <p:nvPr/>
        </p:nvSpPr>
        <p:spPr>
          <a:xfrm>
            <a:off x="3138091" y="6018467"/>
            <a:ext cx="2017251" cy="289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Samen verbeteren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9ABCFE5D-570A-019F-977F-AB811EA48609}"/>
              </a:ext>
            </a:extLst>
          </p:cNvPr>
          <p:cNvSpPr/>
          <p:nvPr/>
        </p:nvSpPr>
        <p:spPr>
          <a:xfrm>
            <a:off x="3138091" y="5592349"/>
            <a:ext cx="2017251" cy="289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Inzicht op orderniveau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13148FEA-7A6E-D79D-5B18-08C6A4A2F6B3}"/>
              </a:ext>
            </a:extLst>
          </p:cNvPr>
          <p:cNvSpPr/>
          <p:nvPr/>
        </p:nvSpPr>
        <p:spPr>
          <a:xfrm>
            <a:off x="757084" y="6225834"/>
            <a:ext cx="2017251" cy="289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Verdiepen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1E58093A-7531-6D4D-10B8-8F307DCD890A}"/>
              </a:ext>
            </a:extLst>
          </p:cNvPr>
          <p:cNvSpPr/>
          <p:nvPr/>
        </p:nvSpPr>
        <p:spPr>
          <a:xfrm>
            <a:off x="761157" y="5805126"/>
            <a:ext cx="2017251" cy="289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Continue zelf verbeteren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BC631B39-31E7-5789-BE80-5DE332E3220B}"/>
              </a:ext>
            </a:extLst>
          </p:cNvPr>
          <p:cNvSpPr/>
          <p:nvPr/>
        </p:nvSpPr>
        <p:spPr>
          <a:xfrm>
            <a:off x="765278" y="5374586"/>
            <a:ext cx="2017251" cy="2895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CO₂-jaarrapportage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8537868-6D83-E138-2499-DD27D73D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90" y="249930"/>
            <a:ext cx="5004594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Meten en verbeteren CO2-Emissies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8BEF6F-CA68-654F-551C-7BE62EE16EA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EB602C5E-5AB4-EA86-8E65-B74DF9F3B3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7439544-1B29-5CD7-1D3C-18908266F6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9834" y="1357015"/>
            <a:ext cx="5490038" cy="3979775"/>
          </a:xfrm>
        </p:spPr>
        <p:txBody>
          <a:bodyPr>
            <a:normAutofit/>
          </a:bodyPr>
          <a:lstStyle/>
          <a:p>
            <a:pPr marL="313200" lvl="1" indent="0">
              <a:lnSpc>
                <a:spcPct val="110000"/>
              </a:lnSpc>
              <a:buNone/>
            </a:pPr>
            <a:r>
              <a:rPr lang="nl-NL" dirty="0"/>
              <a:t>Sinds 25 september live: www.CO2meter.nu</a:t>
            </a:r>
          </a:p>
          <a:p>
            <a:pPr marL="630000" lvl="2" indent="0">
              <a:lnSpc>
                <a:spcPct val="110000"/>
              </a:lnSpc>
              <a:buNone/>
            </a:pPr>
            <a:r>
              <a:rPr lang="nl-NL" dirty="0"/>
              <a:t>- 	Logistieke ondernemers kunnen 	zich hier aanmelden voor 	ondersteuning binnen het 	programma.</a:t>
            </a:r>
          </a:p>
          <a:p>
            <a:pPr lvl="1">
              <a:lnSpc>
                <a:spcPct val="110000"/>
              </a:lnSpc>
            </a:pPr>
            <a:endParaRPr lang="nl-NL" dirty="0"/>
          </a:p>
          <a:p>
            <a:pPr lvl="1">
              <a:lnSpc>
                <a:spcPct val="110000"/>
              </a:lnSpc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9706F9B-43AB-91EF-AC43-12C6EFAEA60B}"/>
              </a:ext>
            </a:extLst>
          </p:cNvPr>
          <p:cNvSpPr txBox="1"/>
          <p:nvPr/>
        </p:nvSpPr>
        <p:spPr>
          <a:xfrm>
            <a:off x="765278" y="3491924"/>
            <a:ext cx="50045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Doel: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F0502020204030204" pitchFamily="18" charset="0"/>
                <a:ea typeface="+mn-ea"/>
                <a:cs typeface="+mn-cs"/>
              </a:rPr>
              <a:t>700-800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bedrijven ondersteunen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06128B8-BE19-7CA5-19DC-E2934159D8A0}"/>
              </a:ext>
            </a:extLst>
          </p:cNvPr>
          <p:cNvSpPr txBox="1"/>
          <p:nvPr/>
        </p:nvSpPr>
        <p:spPr>
          <a:xfrm>
            <a:off x="755446" y="4277706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F0502020204030204" pitchFamily="18" charset="0"/>
                <a:ea typeface="+mn-ea"/>
                <a:cs typeface="+mn-cs"/>
              </a:rPr>
              <a:t>35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bedrijven doen al mee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2326F2F-225D-A150-B934-373A4A730BE1}"/>
              </a:ext>
            </a:extLst>
          </p:cNvPr>
          <p:cNvSpPr txBox="1"/>
          <p:nvPr/>
        </p:nvSpPr>
        <p:spPr>
          <a:xfrm>
            <a:off x="765278" y="4701241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Programma bestaat uit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sis MT Pro Black" panose="020F0502020204030204" pitchFamily="18" charset="0"/>
                <a:ea typeface="+mn-ea"/>
                <a:cs typeface="+mn-cs"/>
              </a:rPr>
              <a:t>5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stappen: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2A652D33-85DB-7A7D-1546-D0DA931F8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194" y="2054293"/>
            <a:ext cx="6105832" cy="3609854"/>
          </a:xfrm>
          <a:prstGeom prst="rect">
            <a:avLst/>
          </a:prstGeom>
        </p:spPr>
      </p:pic>
      <p:sp>
        <p:nvSpPr>
          <p:cNvPr id="22" name="Zeshoek 21">
            <a:extLst>
              <a:ext uri="{FF2B5EF4-FFF2-40B4-BE49-F238E27FC236}">
                <a16:creationId xmlns:a16="http://schemas.microsoft.com/office/drawing/2014/main" id="{848B3899-EA01-350F-DC41-2FAE6A89708F}"/>
              </a:ext>
            </a:extLst>
          </p:cNvPr>
          <p:cNvSpPr/>
          <p:nvPr/>
        </p:nvSpPr>
        <p:spPr>
          <a:xfrm>
            <a:off x="2611284" y="5374586"/>
            <a:ext cx="326103" cy="289561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</a:p>
        </p:txBody>
      </p:sp>
      <p:sp>
        <p:nvSpPr>
          <p:cNvPr id="23" name="Zeshoek 22">
            <a:extLst>
              <a:ext uri="{FF2B5EF4-FFF2-40B4-BE49-F238E27FC236}">
                <a16:creationId xmlns:a16="http://schemas.microsoft.com/office/drawing/2014/main" id="{69BC7954-98F6-FC78-068B-351D670B4B82}"/>
              </a:ext>
            </a:extLst>
          </p:cNvPr>
          <p:cNvSpPr/>
          <p:nvPr/>
        </p:nvSpPr>
        <p:spPr>
          <a:xfrm>
            <a:off x="2941472" y="5592349"/>
            <a:ext cx="326103" cy="289561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24" name="Zeshoek 23">
            <a:extLst>
              <a:ext uri="{FF2B5EF4-FFF2-40B4-BE49-F238E27FC236}">
                <a16:creationId xmlns:a16="http://schemas.microsoft.com/office/drawing/2014/main" id="{B564D461-DF99-6C2B-51F9-223FA1D45556}"/>
              </a:ext>
            </a:extLst>
          </p:cNvPr>
          <p:cNvSpPr/>
          <p:nvPr/>
        </p:nvSpPr>
        <p:spPr>
          <a:xfrm>
            <a:off x="2611284" y="5800705"/>
            <a:ext cx="326103" cy="289561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</p:txBody>
      </p:sp>
      <p:sp>
        <p:nvSpPr>
          <p:cNvPr id="25" name="Zeshoek 24">
            <a:extLst>
              <a:ext uri="{FF2B5EF4-FFF2-40B4-BE49-F238E27FC236}">
                <a16:creationId xmlns:a16="http://schemas.microsoft.com/office/drawing/2014/main" id="{B809FD9C-DEE3-7EEC-AD23-741C599B8DC7}"/>
              </a:ext>
            </a:extLst>
          </p:cNvPr>
          <p:cNvSpPr/>
          <p:nvPr/>
        </p:nvSpPr>
        <p:spPr>
          <a:xfrm>
            <a:off x="2941472" y="6018468"/>
            <a:ext cx="326103" cy="289561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</a:p>
        </p:txBody>
      </p:sp>
      <p:sp>
        <p:nvSpPr>
          <p:cNvPr id="26" name="Zeshoek 25">
            <a:extLst>
              <a:ext uri="{FF2B5EF4-FFF2-40B4-BE49-F238E27FC236}">
                <a16:creationId xmlns:a16="http://schemas.microsoft.com/office/drawing/2014/main" id="{C7CD9E23-64D0-2D91-5F7D-FE9CEA213296}"/>
              </a:ext>
            </a:extLst>
          </p:cNvPr>
          <p:cNvSpPr/>
          <p:nvPr/>
        </p:nvSpPr>
        <p:spPr>
          <a:xfrm>
            <a:off x="2611284" y="6221413"/>
            <a:ext cx="326103" cy="289561"/>
          </a:xfrm>
          <a:prstGeom prst="hexagon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7449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5" name="Tijdelijke aanduiding voor afbeelding 9">
            <a:extLst>
              <a:ext uri="{FF2B5EF4-FFF2-40B4-BE49-F238E27FC236}">
                <a16:creationId xmlns:a16="http://schemas.microsoft.com/office/drawing/2014/main" id="{2BA58D0D-62BC-8E8D-D874-BA888719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>
            <a:fillRect/>
          </a:stretch>
        </p:blipFill>
        <p:spPr>
          <a:xfrm>
            <a:off x="6096000" y="-2381"/>
            <a:ext cx="6096000" cy="68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05F4F18-E87D-1D0A-CF2B-11D757C51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De start van de vrachtwagenheffing is gepland op 1 juli 2026</a:t>
            </a:r>
          </a:p>
          <a:p>
            <a:r>
              <a:rPr lang="nl-NL" dirty="0"/>
              <a:t>Binnen- en buitenlandse vrachtwagens betalen dan per gereden kilometer </a:t>
            </a:r>
          </a:p>
          <a:p>
            <a:pPr lvl="1"/>
            <a:r>
              <a:rPr lang="nl-NL" dirty="0"/>
              <a:t>Hoe lager de </a:t>
            </a:r>
            <a:r>
              <a:rPr lang="nl-NL" u="sng" dirty="0"/>
              <a:t>uitstoot</a:t>
            </a:r>
            <a:r>
              <a:rPr lang="nl-NL" dirty="0"/>
              <a:t> en het </a:t>
            </a:r>
            <a:r>
              <a:rPr lang="nl-NL" u="sng" dirty="0"/>
              <a:t>gewicht</a:t>
            </a:r>
            <a:r>
              <a:rPr lang="nl-NL" dirty="0"/>
              <a:t>, hoe lager het tarief</a:t>
            </a:r>
          </a:p>
          <a:p>
            <a:pPr lvl="1"/>
            <a:r>
              <a:rPr lang="nl-NL" dirty="0"/>
              <a:t>Gemiddelde tarief is 19.1 cent (prijspeil 2026)</a:t>
            </a:r>
          </a:p>
          <a:p>
            <a:r>
              <a:rPr lang="nl-NL" dirty="0"/>
              <a:t>MRB wordt verlaagd en Eurovignet verdwijnt in Nederland</a:t>
            </a:r>
          </a:p>
          <a:p>
            <a:r>
              <a:rPr lang="nl-NL" dirty="0"/>
              <a:t>Registratie </a:t>
            </a:r>
            <a:r>
              <a:rPr lang="nl-NL" dirty="0" err="1"/>
              <a:t>km’s</a:t>
            </a:r>
            <a:r>
              <a:rPr lang="nl-NL" dirty="0"/>
              <a:t> gebeurt met boordapparatuur en betaling via dienstaanbieders</a:t>
            </a:r>
          </a:p>
          <a:p>
            <a:pPr lvl="1"/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B07DB11-CC94-65BB-3A84-B562007A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het kort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68668-476F-73A0-24F8-E4BDE17A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39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578FCA-7410-2E9C-7664-D948394BE7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>
            <a:normAutofit fontScale="85000" lnSpcReduction="20000"/>
          </a:bodyPr>
          <a:lstStyle/>
          <a:p>
            <a:endParaRPr lang="nl-NL" sz="2000" dirty="0"/>
          </a:p>
          <a:p>
            <a:r>
              <a:rPr lang="nl-NL" sz="2200" dirty="0"/>
              <a:t>Zie vrachtwagenheffing.nl </a:t>
            </a:r>
          </a:p>
          <a:p>
            <a:pPr lvl="1"/>
            <a:r>
              <a:rPr lang="nl-NL" sz="1900" dirty="0"/>
              <a:t>Tabel met alle tarieven</a:t>
            </a:r>
          </a:p>
          <a:p>
            <a:pPr lvl="1"/>
            <a:r>
              <a:rPr lang="nl-NL" sz="1900" dirty="0"/>
              <a:t>Hulpmiddel voor bepalen tarief</a:t>
            </a:r>
          </a:p>
          <a:p>
            <a:pPr lvl="1"/>
            <a:endParaRPr lang="nl-NL" sz="1600" dirty="0"/>
          </a:p>
          <a:p>
            <a:r>
              <a:rPr lang="nl-NL" sz="2200" dirty="0"/>
              <a:t>Voorbeelden:</a:t>
            </a:r>
          </a:p>
          <a:p>
            <a:pPr lvl="1"/>
            <a:r>
              <a:rPr lang="nl-NL" sz="1900" b="1" dirty="0"/>
              <a:t>€ 0.349</a:t>
            </a:r>
            <a:r>
              <a:rPr lang="nl-NL" sz="1900" dirty="0"/>
              <a:t> per km voor een Euro 3 vrachtwagen met een technische maximummassa van &gt; 32 ton</a:t>
            </a:r>
            <a:endParaRPr lang="nl-NL" sz="1900" b="1" dirty="0"/>
          </a:p>
          <a:p>
            <a:pPr lvl="1"/>
            <a:r>
              <a:rPr lang="nl-NL" sz="1900" b="1" dirty="0"/>
              <a:t>€ 0.201</a:t>
            </a:r>
            <a:r>
              <a:rPr lang="nl-NL" sz="1900" dirty="0"/>
              <a:t> per km voor een Euro 6 vrachtwagen met een technische maximummassa van &gt; 32 ton</a:t>
            </a:r>
            <a:endParaRPr lang="nl-NL" sz="1900" b="1" dirty="0"/>
          </a:p>
          <a:p>
            <a:pPr lvl="1"/>
            <a:r>
              <a:rPr lang="nl-NL" sz="1900" b="1" dirty="0"/>
              <a:t>€ 0.038</a:t>
            </a:r>
            <a:r>
              <a:rPr lang="nl-NL" sz="1900" dirty="0"/>
              <a:t> per km voor een emissievrije vrachtwagen met een technische maximummassa van &gt; 32 ton</a:t>
            </a:r>
            <a:endParaRPr lang="nl-NL" sz="1900" b="1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C1C832D-14E1-483E-9533-31971CA12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 anchor="b">
            <a:normAutofit/>
          </a:bodyPr>
          <a:lstStyle/>
          <a:p>
            <a:r>
              <a:rPr lang="nl-NL" sz="3100" dirty="0"/>
              <a:t>Voorgestelde tarieven (prijspeil 2026)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D02EE4A-966C-607D-23CE-DC357DB3AC40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D79E6E1-2D38-D56A-4CB0-43BDD5ADD45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89383B-5785-41B0-A8AD-1ACC31342C6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1" name="Picture 10" descr="Brandweerauto geparkeerd in een kazerne">
            <a:extLst>
              <a:ext uri="{FF2B5EF4-FFF2-40B4-BE49-F238E27FC236}">
                <a16:creationId xmlns:a16="http://schemas.microsoft.com/office/drawing/2014/main" id="{BB5BB6F2-58F8-12E6-34A4-3ED3F517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65" r="17422" b="-1"/>
          <a:stretch>
            <a:fillRect/>
          </a:stretch>
        </p:blipFill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41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C236A09-FE28-9ADE-EA09-E2E6BDF16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nl-NL" dirty="0"/>
              <a:t>Vrachtwagenheffing op:</a:t>
            </a:r>
          </a:p>
          <a:p>
            <a:pPr lvl="1"/>
            <a:r>
              <a:rPr lang="nl-NL" dirty="0"/>
              <a:t>bijna alle snelwegen </a:t>
            </a:r>
          </a:p>
          <a:p>
            <a:pPr lvl="1"/>
            <a:r>
              <a:rPr lang="nl-NL" dirty="0"/>
              <a:t>enkele provinciale en gemeentelijke hoofdwegen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6F114B-7E39-3A05-8204-77FBDA8B0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Heffingsnetwerk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1E3AD8-866F-ABC5-738E-4A4429A0B1A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3BDA745-6544-4315-1AEF-6C81DD075FCC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" b="43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719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6350000" imgH="6350000" progId="TCLayout.ActiveDocument.1">
                  <p:embed/>
                </p:oleObj>
              </mc:Choice>
              <mc:Fallback>
                <p:oleObj name="think-cell Slide" r:id="rId4" imgW="6350000" imgH="635000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CDCE7-CBA5-48C8-98BE-872D835EB9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Terugsluis</a:t>
            </a:r>
          </a:p>
        </p:txBody>
      </p:sp>
      <p:pic>
        <p:nvPicPr>
          <p:cNvPr id="19" name="Tijdelijke aanduiding voor afbeelding 18">
            <a:extLst>
              <a:ext uri="{FF2B5EF4-FFF2-40B4-BE49-F238E27FC236}">
                <a16:creationId xmlns:a16="http://schemas.microsoft.com/office/drawing/2014/main" id="{524EA5F7-A9AE-4102-6606-93B67ED1831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89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:mv="urn:schemas-microsoft-com:mac:vml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id="{A5C3E984-5D77-ACEE-790E-095B199647D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r="2402"/>
          <a:stretch>
            <a:fillRect/>
          </a:stretch>
        </p:blipFill>
        <p:spPr/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6EF28D2-2CAC-C8D0-0F6A-E6D3F10AE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nl-NL" dirty="0"/>
              <a:t>Netto-opbrengst heffing naar innovatie en verduurzaming vervoerssector</a:t>
            </a:r>
          </a:p>
          <a:p>
            <a:r>
              <a:rPr lang="nl-NL" dirty="0"/>
              <a:t>Na overleg met </a:t>
            </a:r>
            <a:r>
              <a:rPr lang="nl-NL" dirty="0" err="1"/>
              <a:t>transport-sector</a:t>
            </a:r>
            <a:r>
              <a:rPr lang="nl-NL" dirty="0"/>
              <a:t>: </a:t>
            </a:r>
            <a:r>
              <a:rPr lang="nl-NL" dirty="0" err="1"/>
              <a:t>evofenedex</a:t>
            </a:r>
            <a:r>
              <a:rPr lang="nl-NL" dirty="0"/>
              <a:t>, TLN en VERN</a:t>
            </a:r>
          </a:p>
          <a:p>
            <a:r>
              <a:rPr lang="nl-NL" dirty="0"/>
              <a:t>Stimuleringspakket      2024-2025: november 2023</a:t>
            </a:r>
          </a:p>
          <a:p>
            <a:r>
              <a:rPr lang="nl-NL" dirty="0"/>
              <a:t>Meerjarenprogramma   2026-2030: oktober 2024</a:t>
            </a:r>
          </a:p>
          <a:p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1C31FB5-B486-6FB5-4591-90D87BED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Terugsluis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E488AB-C157-BDED-7B00-72D314C6DCA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2CAD714-F82E-A996-468B-7A45D32B7880}"/>
              </a:ext>
            </a:extLst>
          </p:cNvPr>
          <p:cNvSpPr txBox="1"/>
          <p:nvPr/>
        </p:nvSpPr>
        <p:spPr>
          <a:xfrm>
            <a:off x="6094412" y="6231516"/>
            <a:ext cx="609447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Ondertekening Bestuursovereenkomst (2021)</a:t>
            </a:r>
          </a:p>
        </p:txBody>
      </p:sp>
    </p:spTree>
    <p:extLst>
      <p:ext uri="{BB962C8B-B14F-4D97-AF65-F5344CB8AC3E}">
        <p14:creationId xmlns:p14="http://schemas.microsoft.com/office/powerpoint/2010/main" val="1817314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ijdelijke aanduiding voor inhoud 11">
            <a:extLst>
              <a:ext uri="{FF2B5EF4-FFF2-40B4-BE49-F238E27FC236}">
                <a16:creationId xmlns:a16="http://schemas.microsoft.com/office/drawing/2014/main" id="{74505C93-A6C6-6589-83BA-5A2F6BCAC4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029347"/>
              </p:ext>
            </p:extLst>
          </p:nvPr>
        </p:nvGraphicFramePr>
        <p:xfrm>
          <a:off x="1903804" y="781065"/>
          <a:ext cx="7777128" cy="5601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6BBEE75-7E9C-F480-760B-30FD55CD7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E17245-A7D2-715B-D5A6-BB7B7874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8BF42C3-628D-2BBF-FD6C-AC12EA0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501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11480C-70EF-0CBF-33B3-9E020F881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4"/>
            <a:ext cx="10923588" cy="4416115"/>
          </a:xfrm>
        </p:spPr>
        <p:txBody>
          <a:bodyPr>
            <a:normAutofit/>
          </a:bodyPr>
          <a:lstStyle/>
          <a:p>
            <a:r>
              <a:rPr lang="nl-NL" sz="2000" dirty="0"/>
              <a:t>De begrote </a:t>
            </a:r>
            <a:r>
              <a:rPr lang="nl-NL" sz="2000" b="1" dirty="0"/>
              <a:t>opbrengsten</a:t>
            </a:r>
            <a:r>
              <a:rPr lang="nl-NL" sz="2000" dirty="0"/>
              <a:t> van de heffing zijn ruim 1 miljard per jaar (eerste jaren)</a:t>
            </a:r>
          </a:p>
          <a:p>
            <a:r>
              <a:rPr lang="nl-NL" sz="2000" dirty="0"/>
              <a:t>Deze worden verminderd met de </a:t>
            </a:r>
            <a:r>
              <a:rPr lang="nl-NL" sz="2000" b="1" dirty="0"/>
              <a:t>fiscale derving </a:t>
            </a:r>
            <a:r>
              <a:rPr lang="nl-NL" sz="2000" dirty="0"/>
              <a:t>(afgedragen aan het Ministerie van Financiën)</a:t>
            </a:r>
          </a:p>
          <a:p>
            <a:pPr lvl="1"/>
            <a:r>
              <a:rPr lang="nl-NL" sz="1800" dirty="0"/>
              <a:t>Accijnsderving</a:t>
            </a:r>
          </a:p>
          <a:p>
            <a:pPr lvl="1"/>
            <a:r>
              <a:rPr lang="nl-NL" sz="1800" dirty="0"/>
              <a:t>Beëindiging Eurovignet</a:t>
            </a:r>
          </a:p>
          <a:p>
            <a:pPr lvl="1"/>
            <a:r>
              <a:rPr lang="nl-NL" sz="1800" dirty="0"/>
              <a:t>Verlaging van de Motorrijtuigenbelasting</a:t>
            </a:r>
            <a:endParaRPr lang="nl-NL" dirty="0"/>
          </a:p>
          <a:p>
            <a:r>
              <a:rPr lang="nl-NL" sz="2000" dirty="0"/>
              <a:t>Ook </a:t>
            </a:r>
            <a:r>
              <a:rPr lang="nl-NL" sz="2000" b="1" dirty="0"/>
              <a:t>realisatiekosten</a:t>
            </a:r>
            <a:r>
              <a:rPr lang="nl-NL" sz="2000" dirty="0"/>
              <a:t> worden de eerste 4 jaren na invoering terugbetaald uit de opbrengsten.</a:t>
            </a:r>
            <a:r>
              <a:rPr lang="nl-N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nl-NL" sz="2000" dirty="0"/>
              <a:t>De jaarlijkse </a:t>
            </a:r>
            <a:r>
              <a:rPr lang="nl-NL" sz="2000" b="1" dirty="0"/>
              <a:t>exploitatiekosten</a:t>
            </a:r>
            <a:r>
              <a:rPr lang="nl-NL" sz="2000" dirty="0"/>
              <a:t> voor het uitvoeren van de heffing worden ook betaald vanuit de opbrengsten </a:t>
            </a:r>
          </a:p>
          <a:p>
            <a:r>
              <a:rPr lang="nl-NL" sz="2000" dirty="0"/>
              <a:t>De </a:t>
            </a:r>
            <a:r>
              <a:rPr lang="nl-NL" sz="2000" b="1" dirty="0"/>
              <a:t>netto-opbrengst</a:t>
            </a:r>
            <a:r>
              <a:rPr lang="nl-NL" sz="2000" dirty="0"/>
              <a:t> is de </a:t>
            </a:r>
            <a:r>
              <a:rPr lang="nl-NL" sz="2000" b="1" dirty="0"/>
              <a:t>terugsluis, </a:t>
            </a:r>
            <a:r>
              <a:rPr lang="nl-NL" sz="2000" dirty="0"/>
              <a:t>voor verduurzaming en innovatie sector</a:t>
            </a:r>
            <a:r>
              <a:rPr lang="nl-NL" sz="2000" b="1" dirty="0"/>
              <a:t> 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375793EE-0ABF-72F6-207F-E89DEA002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Opbrengsten en kosten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F60173B-E58C-B2B4-BFDD-0FB272DC1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DD40D3-77A2-EAC7-D57B-9981A74B47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A7F763C-85AF-7071-9469-6D7D1B04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Budget Meerjarenprogramma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D0F31B-E7A5-F2F8-74C8-7A209347D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12" y="2255106"/>
            <a:ext cx="9701858" cy="46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305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enW Nederlands 16:9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46" id="{D7A288C4-2E63-1F40-8FEE-1BD90C88DEA2}" vid="{DC129FCA-0CF9-BD45-9DB2-8FC41F291E1F}"/>
    </a:ext>
  </a:extLst>
</a:theme>
</file>

<file path=ppt/theme/theme2.xml><?xml version="1.0" encoding="utf-8"?>
<a:theme xmlns:a="http://schemas.openxmlformats.org/drawingml/2006/main" name="1_IenW Nederlands 16:9">
  <a:themeElements>
    <a:clrScheme name="Rijks Hemelblauw 1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42145F"/>
      </a:accent1>
      <a:accent2>
        <a:srgbClr val="38870D"/>
      </a:accent2>
      <a:accent3>
        <a:srgbClr val="00689A"/>
      </a:accent3>
      <a:accent4>
        <a:srgbClr val="F9E11E"/>
      </a:accent4>
      <a:accent5>
        <a:srgbClr val="275837"/>
      </a:accent5>
      <a:accent6>
        <a:srgbClr val="94700A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46" id="{D7A288C4-2E63-1F40-8FEE-1BD90C88DEA2}" vid="{DC129FCA-0CF9-BD45-9DB2-8FC41F291E1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0DF00A87CBBE4C8CD9A1468D3FF216" ma:contentTypeVersion="19" ma:contentTypeDescription="Een nieuw document maken." ma:contentTypeScope="" ma:versionID="4b5d8921dadd06c32f7e9e923e27b5a8">
  <xsd:schema xmlns:xsd="http://www.w3.org/2001/XMLSchema" xmlns:xs="http://www.w3.org/2001/XMLSchema" xmlns:p="http://schemas.microsoft.com/office/2006/metadata/properties" xmlns:ns2="68ee22ab-3f18-481f-bd99-894791353098" xmlns:ns3="ebd6202d-b24a-4f29-9a13-8fb6e2ab5e4c" targetNamespace="http://schemas.microsoft.com/office/2006/metadata/properties" ma:root="true" ma:fieldsID="4c4b18e52aaacfb20b7d5402b6fcb196" ns2:_="" ns3:_="">
    <xsd:import namespace="68ee22ab-3f18-481f-bd99-894791353098"/>
    <xsd:import namespace="ebd6202d-b24a-4f29-9a13-8fb6e2ab5e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e22ab-3f18-481f-bd99-8947913530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aa6de86-0b56-40c5-bde1-372edbdf9f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6202d-b24a-4f29-9a13-8fb6e2ab5e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4ae572-47c4-49d1-b452-750d8dca7209}" ma:internalName="TaxCatchAll" ma:showField="CatchAllData" ma:web="ebd6202d-b24a-4f29-9a13-8fb6e2ab5e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ee22ab-3f18-481f-bd99-894791353098">
      <Terms xmlns="http://schemas.microsoft.com/office/infopath/2007/PartnerControls"/>
    </lcf76f155ced4ddcb4097134ff3c332f>
    <TaxCatchAll xmlns="ebd6202d-b24a-4f29-9a13-8fb6e2ab5e4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38A877-F749-461D-B04E-0873C9F8231A}"/>
</file>

<file path=customXml/itemProps2.xml><?xml version="1.0" encoding="utf-8"?>
<ds:datastoreItem xmlns:ds="http://schemas.openxmlformats.org/officeDocument/2006/customXml" ds:itemID="{A95AA2CD-4D01-42B2-9620-C5D6B480A9C1}">
  <ds:schemaRefs>
    <ds:schemaRef ds:uri="http://schemas.microsoft.com/office/2006/documentManagement/types"/>
    <ds:schemaRef ds:uri="82cb4b13-a234-4fcb-a175-61009b782171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c61946b1-ed5e-4b25-9665-87a1ba4942a7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C75714B-3FD3-4636-8569-E4B02F0247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493</Words>
  <Application>Microsoft Office PowerPoint</Application>
  <PresentationFormat>Breedbeeld</PresentationFormat>
  <Paragraphs>109</Paragraphs>
  <Slides>13</Slides>
  <Notes>10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2" baseType="lpstr">
      <vt:lpstr>Amasis MT Pro Black</vt:lpstr>
      <vt:lpstr>Aptos</vt:lpstr>
      <vt:lpstr>Arial</vt:lpstr>
      <vt:lpstr>Calibri</vt:lpstr>
      <vt:lpstr>Verdana</vt:lpstr>
      <vt:lpstr>Wingdings</vt:lpstr>
      <vt:lpstr>IenW Nederlands 16:9</vt:lpstr>
      <vt:lpstr>1_IenW Nederlands 16:9</vt:lpstr>
      <vt:lpstr>think-cell Slide</vt:lpstr>
      <vt:lpstr>Vrachtwagenheffing en terugsluis  </vt:lpstr>
      <vt:lpstr>In het kort</vt:lpstr>
      <vt:lpstr>Voorgestelde tarieven (prijspeil 2026)</vt:lpstr>
      <vt:lpstr>Heffingsnetwerk</vt:lpstr>
      <vt:lpstr>Terugsluis</vt:lpstr>
      <vt:lpstr>Terugsluis</vt:lpstr>
      <vt:lpstr>PowerPoint-presentatie</vt:lpstr>
      <vt:lpstr>Opbrengsten en kosten</vt:lpstr>
      <vt:lpstr>Budget Meerjarenprogramma</vt:lpstr>
      <vt:lpstr>Stimuleren emissievrij vrachtvervoer</vt:lpstr>
      <vt:lpstr>Logistieke efficiëntie</vt:lpstr>
      <vt:lpstr>Meten en verbeteren CO2-Emissies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Gründeman, S.A. (Stijn) - DGMo</dc:creator>
  <cp:lastModifiedBy>Spee, L.M. (Luuk) - DGMo</cp:lastModifiedBy>
  <cp:revision>31</cp:revision>
  <dcterms:created xsi:type="dcterms:W3CDTF">2025-06-18T15:00:42Z</dcterms:created>
  <dcterms:modified xsi:type="dcterms:W3CDTF">2025-11-19T11:36:28Z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0x010100B70DF00A87CBBE4C8CD9A1468D3FF216</vt:lpwstr>
  </property>
  <property fmtid="{D5CDD505-2E9C-101B-9397-08002B2CF9AE}" pid="3" name="MediaServiceImageTags">
    <vt:lpwstr/>
  </property>
</Properties>
</file>